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7" r:id="rId5"/>
    <p:sldId id="267" r:id="rId6"/>
    <p:sldId id="273" r:id="rId7"/>
    <p:sldId id="275" r:id="rId8"/>
    <p:sldId id="258" r:id="rId9"/>
    <p:sldId id="259" r:id="rId10"/>
    <p:sldId id="260" r:id="rId11"/>
    <p:sldId id="261" r:id="rId12"/>
    <p:sldId id="272" r:id="rId13"/>
    <p:sldId id="271" r:id="rId14"/>
    <p:sldId id="276" r:id="rId15"/>
    <p:sldId id="270" r:id="rId16"/>
    <p:sldId id="277"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F5FC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74A162F-18BA-4DD1-AB98-17804A3A783E}" type="datetimeFigureOut">
              <a:rPr lang="en-GB" smtClean="0"/>
              <a:t>28/02/2023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89C76F2-4F11-423D-AD74-C01D463AA63C}" type="slidenum">
              <a:rPr lang="en-GB" smtClean="0"/>
              <a:t>‹#›</a:t>
            </a:fld>
            <a:endParaRPr lang="en-GB"/>
          </a:p>
        </p:txBody>
      </p:sp>
    </p:spTree>
    <p:extLst>
      <p:ext uri="{BB962C8B-B14F-4D97-AF65-F5344CB8AC3E}">
        <p14:creationId xmlns:p14="http://schemas.microsoft.com/office/powerpoint/2010/main" val="22157037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74A162F-18BA-4DD1-AB98-17804A3A783E}" type="datetimeFigureOut">
              <a:rPr lang="en-GB" smtClean="0"/>
              <a:t>28/02/2023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89C76F2-4F11-423D-AD74-C01D463AA63C}" type="slidenum">
              <a:rPr lang="en-GB" smtClean="0"/>
              <a:t>‹#›</a:t>
            </a:fld>
            <a:endParaRPr lang="en-GB"/>
          </a:p>
        </p:txBody>
      </p:sp>
    </p:spTree>
    <p:extLst>
      <p:ext uri="{BB962C8B-B14F-4D97-AF65-F5344CB8AC3E}">
        <p14:creationId xmlns:p14="http://schemas.microsoft.com/office/powerpoint/2010/main" val="3663841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74A162F-18BA-4DD1-AB98-17804A3A783E}" type="datetimeFigureOut">
              <a:rPr lang="en-GB" smtClean="0"/>
              <a:t>28/02/2023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89C76F2-4F11-423D-AD74-C01D463AA63C}" type="slidenum">
              <a:rPr lang="en-GB" smtClean="0"/>
              <a:t>‹#›</a:t>
            </a:fld>
            <a:endParaRPr lang="en-GB"/>
          </a:p>
        </p:txBody>
      </p:sp>
    </p:spTree>
    <p:extLst>
      <p:ext uri="{BB962C8B-B14F-4D97-AF65-F5344CB8AC3E}">
        <p14:creationId xmlns:p14="http://schemas.microsoft.com/office/powerpoint/2010/main" val="3318304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74A162F-18BA-4DD1-AB98-17804A3A783E}" type="datetimeFigureOut">
              <a:rPr lang="en-GB" smtClean="0"/>
              <a:t>28/02/2023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89C76F2-4F11-423D-AD74-C01D463AA63C}" type="slidenum">
              <a:rPr lang="en-GB" smtClean="0"/>
              <a:t>‹#›</a:t>
            </a:fld>
            <a:endParaRPr lang="en-GB"/>
          </a:p>
        </p:txBody>
      </p:sp>
    </p:spTree>
    <p:extLst>
      <p:ext uri="{BB962C8B-B14F-4D97-AF65-F5344CB8AC3E}">
        <p14:creationId xmlns:p14="http://schemas.microsoft.com/office/powerpoint/2010/main" val="29248337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74A162F-18BA-4DD1-AB98-17804A3A783E}" type="datetimeFigureOut">
              <a:rPr lang="en-GB" smtClean="0"/>
              <a:t>28/02/2023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89C76F2-4F11-423D-AD74-C01D463AA63C}" type="slidenum">
              <a:rPr lang="en-GB" smtClean="0"/>
              <a:t>‹#›</a:t>
            </a:fld>
            <a:endParaRPr lang="en-GB"/>
          </a:p>
        </p:txBody>
      </p:sp>
    </p:spTree>
    <p:extLst>
      <p:ext uri="{BB962C8B-B14F-4D97-AF65-F5344CB8AC3E}">
        <p14:creationId xmlns:p14="http://schemas.microsoft.com/office/powerpoint/2010/main" val="40865957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74A162F-18BA-4DD1-AB98-17804A3A783E}" type="datetimeFigureOut">
              <a:rPr lang="en-GB" smtClean="0"/>
              <a:t>28/02/2023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89C76F2-4F11-423D-AD74-C01D463AA63C}" type="slidenum">
              <a:rPr lang="en-GB" smtClean="0"/>
              <a:t>‹#›</a:t>
            </a:fld>
            <a:endParaRPr lang="en-GB"/>
          </a:p>
        </p:txBody>
      </p:sp>
    </p:spTree>
    <p:extLst>
      <p:ext uri="{BB962C8B-B14F-4D97-AF65-F5344CB8AC3E}">
        <p14:creationId xmlns:p14="http://schemas.microsoft.com/office/powerpoint/2010/main" val="27394990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74A162F-18BA-4DD1-AB98-17804A3A783E}" type="datetimeFigureOut">
              <a:rPr lang="en-GB" smtClean="0"/>
              <a:t>28/02/2023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89C76F2-4F11-423D-AD74-C01D463AA63C}" type="slidenum">
              <a:rPr lang="en-GB" smtClean="0"/>
              <a:t>‹#›</a:t>
            </a:fld>
            <a:endParaRPr lang="en-GB"/>
          </a:p>
        </p:txBody>
      </p:sp>
    </p:spTree>
    <p:extLst>
      <p:ext uri="{BB962C8B-B14F-4D97-AF65-F5344CB8AC3E}">
        <p14:creationId xmlns:p14="http://schemas.microsoft.com/office/powerpoint/2010/main" val="10389464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74A162F-18BA-4DD1-AB98-17804A3A783E}" type="datetimeFigureOut">
              <a:rPr lang="en-GB" smtClean="0"/>
              <a:t>28/02/2023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89C76F2-4F11-423D-AD74-C01D463AA63C}" type="slidenum">
              <a:rPr lang="en-GB" smtClean="0"/>
              <a:t>‹#›</a:t>
            </a:fld>
            <a:endParaRPr lang="en-GB"/>
          </a:p>
        </p:txBody>
      </p:sp>
    </p:spTree>
    <p:extLst>
      <p:ext uri="{BB962C8B-B14F-4D97-AF65-F5344CB8AC3E}">
        <p14:creationId xmlns:p14="http://schemas.microsoft.com/office/powerpoint/2010/main" val="7410179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4A162F-18BA-4DD1-AB98-17804A3A783E}" type="datetimeFigureOut">
              <a:rPr lang="en-GB" smtClean="0"/>
              <a:t>28/02/2023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89C76F2-4F11-423D-AD74-C01D463AA63C}" type="slidenum">
              <a:rPr lang="en-GB" smtClean="0"/>
              <a:t>‹#›</a:t>
            </a:fld>
            <a:endParaRPr lang="en-GB"/>
          </a:p>
        </p:txBody>
      </p:sp>
    </p:spTree>
    <p:extLst>
      <p:ext uri="{BB962C8B-B14F-4D97-AF65-F5344CB8AC3E}">
        <p14:creationId xmlns:p14="http://schemas.microsoft.com/office/powerpoint/2010/main" val="12235096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74A162F-18BA-4DD1-AB98-17804A3A783E}" type="datetimeFigureOut">
              <a:rPr lang="en-GB" smtClean="0"/>
              <a:t>28/02/2023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89C76F2-4F11-423D-AD74-C01D463AA63C}" type="slidenum">
              <a:rPr lang="en-GB" smtClean="0"/>
              <a:t>‹#›</a:t>
            </a:fld>
            <a:endParaRPr lang="en-GB"/>
          </a:p>
        </p:txBody>
      </p:sp>
    </p:spTree>
    <p:extLst>
      <p:ext uri="{BB962C8B-B14F-4D97-AF65-F5344CB8AC3E}">
        <p14:creationId xmlns:p14="http://schemas.microsoft.com/office/powerpoint/2010/main" val="612161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74A162F-18BA-4DD1-AB98-17804A3A783E}" type="datetimeFigureOut">
              <a:rPr lang="en-GB" smtClean="0"/>
              <a:t>28/02/2023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89C76F2-4F11-423D-AD74-C01D463AA63C}" type="slidenum">
              <a:rPr lang="en-GB" smtClean="0"/>
              <a:t>‹#›</a:t>
            </a:fld>
            <a:endParaRPr lang="en-GB"/>
          </a:p>
        </p:txBody>
      </p:sp>
    </p:spTree>
    <p:extLst>
      <p:ext uri="{BB962C8B-B14F-4D97-AF65-F5344CB8AC3E}">
        <p14:creationId xmlns:p14="http://schemas.microsoft.com/office/powerpoint/2010/main" val="38431772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4A162F-18BA-4DD1-AB98-17804A3A783E}" type="datetimeFigureOut">
              <a:rPr lang="en-GB" smtClean="0"/>
              <a:t>28/02/2023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9C76F2-4F11-423D-AD74-C01D463AA63C}" type="slidenum">
              <a:rPr lang="en-GB" smtClean="0"/>
              <a:t>‹#›</a:t>
            </a:fld>
            <a:endParaRPr lang="en-GB"/>
          </a:p>
        </p:txBody>
      </p:sp>
    </p:spTree>
    <p:extLst>
      <p:ext uri="{BB962C8B-B14F-4D97-AF65-F5344CB8AC3E}">
        <p14:creationId xmlns:p14="http://schemas.microsoft.com/office/powerpoint/2010/main" val="12641261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jfif"/><Relationship Id="rId2" Type="http://schemas.openxmlformats.org/officeDocument/2006/relationships/image" Target="../media/image9.jfif"/><Relationship Id="rId1" Type="http://schemas.openxmlformats.org/officeDocument/2006/relationships/slideLayout" Target="../slideLayouts/slideLayout7.xml"/><Relationship Id="rId6" Type="http://schemas.openxmlformats.org/officeDocument/2006/relationships/image" Target="../media/image13.jfif"/><Relationship Id="rId5" Type="http://schemas.openxmlformats.org/officeDocument/2006/relationships/image" Target="../media/image12.jfif"/><Relationship Id="rId4" Type="http://schemas.openxmlformats.org/officeDocument/2006/relationships/image" Target="../media/image11.jfif"/></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hyperlink" Target="https://www.bbc.co.uk/bitesize/clips/z687tfr" TargetMode="External"/></Relationships>
</file>

<file path=ppt/slides/_rels/slide3.xml.rels><?xml version="1.0" encoding="UTF-8" standalone="yes"?>
<Relationships xmlns="http://schemas.openxmlformats.org/package/2006/relationships"><Relationship Id="rId2" Type="http://schemas.openxmlformats.org/officeDocument/2006/relationships/hyperlink" Target="https://www.bbc.co.uk/bitesize/clips/z687tfr"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3913" y="3650918"/>
            <a:ext cx="2689625" cy="3144210"/>
          </a:xfrm>
          <a:prstGeom prst="rect">
            <a:avLst/>
          </a:prstGeom>
        </p:spPr>
      </p:pic>
      <p:graphicFrame>
        <p:nvGraphicFramePr>
          <p:cNvPr id="3" name="Table 2"/>
          <p:cNvGraphicFramePr>
            <a:graphicFrameLocks noGrp="1"/>
          </p:cNvGraphicFramePr>
          <p:nvPr>
            <p:extLst>
              <p:ext uri="{D42A27DB-BD31-4B8C-83A1-F6EECF244321}">
                <p14:modId xmlns:p14="http://schemas.microsoft.com/office/powerpoint/2010/main" val="3394952845"/>
              </p:ext>
            </p:extLst>
          </p:nvPr>
        </p:nvGraphicFramePr>
        <p:xfrm>
          <a:off x="2883877" y="1074532"/>
          <a:ext cx="8951179" cy="4363593"/>
        </p:xfrm>
        <a:graphic>
          <a:graphicData uri="http://schemas.openxmlformats.org/drawingml/2006/table">
            <a:tbl>
              <a:tblPr firstRow="1" firstCol="1" bandRow="1">
                <a:tableStyleId>{5C22544A-7EE6-4342-B048-85BDC9FD1C3A}</a:tableStyleId>
              </a:tblPr>
              <a:tblGrid>
                <a:gridCol w="8951179">
                  <a:extLst>
                    <a:ext uri="{9D8B030D-6E8A-4147-A177-3AD203B41FA5}">
                      <a16:colId xmlns:a16="http://schemas.microsoft.com/office/drawing/2014/main" val="715994456"/>
                    </a:ext>
                  </a:extLst>
                </a:gridCol>
              </a:tblGrid>
              <a:tr h="3554641">
                <a:tc>
                  <a:txBody>
                    <a:bodyPr/>
                    <a:lstStyle/>
                    <a:p>
                      <a:pPr algn="ctr">
                        <a:lnSpc>
                          <a:spcPct val="107000"/>
                        </a:lnSpc>
                        <a:spcAft>
                          <a:spcPts val="0"/>
                        </a:spcAft>
                      </a:pPr>
                      <a:r>
                        <a:rPr lang="en-GB" sz="2800" dirty="0">
                          <a:solidFill>
                            <a:schemeClr val="tx1"/>
                          </a:solidFill>
                          <a:effectLst/>
                          <a:latin typeface="SassoonCRInfant" panose="00000400000000000000" pitchFamily="2" charset="0"/>
                        </a:rPr>
                        <a:t>Spring 1</a:t>
                      </a:r>
                    </a:p>
                    <a:p>
                      <a:pPr algn="ctr">
                        <a:lnSpc>
                          <a:spcPct val="107000"/>
                        </a:lnSpc>
                        <a:spcAft>
                          <a:spcPts val="0"/>
                        </a:spcAft>
                      </a:pPr>
                      <a:endParaRPr lang="en-GB" sz="2400" dirty="0">
                        <a:solidFill>
                          <a:schemeClr val="tx1"/>
                        </a:solidFill>
                        <a:effectLst/>
                        <a:latin typeface="SassoonCRInfant" panose="00000400000000000000" pitchFamily="2" charset="0"/>
                      </a:endParaRPr>
                    </a:p>
                    <a:p>
                      <a:pPr algn="ctr">
                        <a:lnSpc>
                          <a:spcPct val="107000"/>
                        </a:lnSpc>
                        <a:spcAft>
                          <a:spcPts val="0"/>
                        </a:spcAft>
                      </a:pPr>
                      <a:r>
                        <a:rPr lang="en-GB" sz="2400" dirty="0">
                          <a:solidFill>
                            <a:schemeClr val="tx1"/>
                          </a:solidFill>
                          <a:effectLst/>
                          <a:latin typeface="SassoonCRInfant" panose="00000400000000000000" pitchFamily="2" charset="0"/>
                        </a:rPr>
                        <a:t>Beliefs and Meaning</a:t>
                      </a:r>
                    </a:p>
                    <a:p>
                      <a:pPr algn="ctr">
                        <a:lnSpc>
                          <a:spcPct val="107000"/>
                        </a:lnSpc>
                        <a:spcAft>
                          <a:spcPts val="0"/>
                        </a:spcAft>
                      </a:pPr>
                      <a:endParaRPr lang="en-GB" sz="2400" dirty="0">
                        <a:solidFill>
                          <a:schemeClr val="tx1"/>
                        </a:solidFill>
                        <a:effectLst/>
                        <a:latin typeface="SassoonCRInfant" panose="00000400000000000000" pitchFamily="2" charset="0"/>
                      </a:endParaRPr>
                    </a:p>
                    <a:p>
                      <a:pPr algn="ctr">
                        <a:lnSpc>
                          <a:spcPct val="107000"/>
                        </a:lnSpc>
                        <a:spcAft>
                          <a:spcPts val="0"/>
                        </a:spcAft>
                      </a:pPr>
                      <a:r>
                        <a:rPr lang="en-GB" sz="4800" dirty="0">
                          <a:solidFill>
                            <a:schemeClr val="tx1"/>
                          </a:solidFill>
                          <a:effectLst/>
                          <a:latin typeface="SassoonCRInfant" panose="00000400000000000000" pitchFamily="2" charset="0"/>
                        </a:rPr>
                        <a:t>Christianity/ Salvation</a:t>
                      </a:r>
                    </a:p>
                    <a:p>
                      <a:pPr algn="ctr">
                        <a:lnSpc>
                          <a:spcPct val="107000"/>
                        </a:lnSpc>
                        <a:spcAft>
                          <a:spcPts val="0"/>
                        </a:spcAft>
                      </a:pPr>
                      <a:endParaRPr lang="en-GB" sz="2400" dirty="0">
                        <a:solidFill>
                          <a:schemeClr val="tx1"/>
                        </a:solidFill>
                        <a:effectLst/>
                        <a:latin typeface="SassoonCRInfant" panose="00000400000000000000" pitchFamily="2" charset="0"/>
                      </a:endParaRPr>
                    </a:p>
                    <a:p>
                      <a:pPr algn="ctr">
                        <a:lnSpc>
                          <a:spcPct val="107000"/>
                        </a:lnSpc>
                        <a:spcAft>
                          <a:spcPts val="0"/>
                        </a:spcAft>
                      </a:pPr>
                      <a:r>
                        <a:rPr lang="en-GB" sz="2400" dirty="0">
                          <a:solidFill>
                            <a:schemeClr val="tx1"/>
                          </a:solidFill>
                          <a:effectLst/>
                          <a:latin typeface="SassoonCRInfant" panose="00000400000000000000" pitchFamily="2" charset="0"/>
                        </a:rPr>
                        <a:t>KEY QUESTION</a:t>
                      </a:r>
                      <a:r>
                        <a:rPr lang="en-GB" sz="2400" baseline="0" dirty="0">
                          <a:solidFill>
                            <a:schemeClr val="tx1"/>
                          </a:solidFill>
                          <a:effectLst/>
                          <a:latin typeface="SassoonCRInfant" panose="00000400000000000000" pitchFamily="2" charset="0"/>
                        </a:rPr>
                        <a:t> – </a:t>
                      </a:r>
                      <a:r>
                        <a:rPr lang="en-GB" sz="2400" dirty="0">
                          <a:solidFill>
                            <a:schemeClr val="tx1"/>
                          </a:solidFill>
                          <a:effectLst/>
                          <a:latin typeface="SassoonCRInfant" panose="00000400000000000000" pitchFamily="2" charset="0"/>
                        </a:rPr>
                        <a:t>Is anything ever eternal?</a:t>
                      </a:r>
                    </a:p>
                    <a:p>
                      <a:pPr algn="ctr">
                        <a:lnSpc>
                          <a:spcPct val="107000"/>
                        </a:lnSpc>
                        <a:spcAft>
                          <a:spcPts val="0"/>
                        </a:spcAft>
                      </a:pPr>
                      <a:endParaRPr lang="en-GB" sz="2400" dirty="0">
                        <a:solidFill>
                          <a:schemeClr val="tx1"/>
                        </a:solidFill>
                        <a:effectLst/>
                        <a:latin typeface="SassoonCRInfant" panose="00000400000000000000" pitchFamily="2" charset="0"/>
                      </a:endParaRPr>
                    </a:p>
                    <a:p>
                      <a:pPr algn="ctr">
                        <a:lnSpc>
                          <a:spcPct val="107000"/>
                        </a:lnSpc>
                        <a:spcAft>
                          <a:spcPts val="0"/>
                        </a:spcAft>
                      </a:pPr>
                      <a:r>
                        <a:rPr lang="en-GB" sz="2400" dirty="0">
                          <a:solidFill>
                            <a:schemeClr val="tx1"/>
                          </a:solidFill>
                          <a:effectLst/>
                          <a:latin typeface="SassoonCRInfant" panose="00000400000000000000" pitchFamily="2" charset="0"/>
                        </a:rPr>
                        <a:t>LEARNING</a:t>
                      </a:r>
                      <a:r>
                        <a:rPr lang="en-GB" sz="2400" baseline="0" dirty="0">
                          <a:solidFill>
                            <a:schemeClr val="tx1"/>
                          </a:solidFill>
                          <a:effectLst/>
                          <a:latin typeface="SassoonCRInfant" panose="00000400000000000000" pitchFamily="2" charset="0"/>
                        </a:rPr>
                        <a:t> OBJECTIVE - </a:t>
                      </a:r>
                      <a:r>
                        <a:rPr lang="en-GB" sz="2400" dirty="0">
                          <a:solidFill>
                            <a:schemeClr val="tx1"/>
                          </a:solidFill>
                          <a:effectLst/>
                          <a:latin typeface="SassoonCRInfant" panose="00000400000000000000" pitchFamily="2" charset="0"/>
                        </a:rPr>
                        <a:t>We are learning to evaluate different beliefs about eternity and to understand the Christian perspective on this.</a:t>
                      </a:r>
                      <a:endParaRPr lang="en-GB" sz="2400" dirty="0">
                        <a:solidFill>
                          <a:schemeClr val="tx1"/>
                        </a:solidFill>
                        <a:effectLst/>
                        <a:latin typeface="SassoonCRInfant" panose="00000400000000000000" pitchFamily="2"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40903157"/>
                  </a:ext>
                </a:extLst>
              </a:tr>
            </a:tbl>
          </a:graphicData>
        </a:graphic>
      </p:graphicFrame>
      <p:pic>
        <p:nvPicPr>
          <p:cNvPr id="4" name="Picture 3"/>
          <p:cNvPicPr>
            <a:picLocks noChangeAspect="1"/>
          </p:cNvPicPr>
          <p:nvPr/>
        </p:nvPicPr>
        <p:blipFill>
          <a:blip r:embed="rId3"/>
          <a:stretch>
            <a:fillRect/>
          </a:stretch>
        </p:blipFill>
        <p:spPr>
          <a:xfrm>
            <a:off x="9697915" y="0"/>
            <a:ext cx="2494085" cy="966295"/>
          </a:xfrm>
          <a:prstGeom prst="rect">
            <a:avLst/>
          </a:prstGeom>
        </p:spPr>
      </p:pic>
    </p:spTree>
    <p:extLst>
      <p:ext uri="{BB962C8B-B14F-4D97-AF65-F5344CB8AC3E}">
        <p14:creationId xmlns:p14="http://schemas.microsoft.com/office/powerpoint/2010/main" val="11971538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3A29288-5ADE-42C2-9237-D85528E6BC1D}"/>
              </a:ext>
            </a:extLst>
          </p:cNvPr>
          <p:cNvSpPr/>
          <p:nvPr/>
        </p:nvSpPr>
        <p:spPr>
          <a:xfrm>
            <a:off x="5035825" y="445247"/>
            <a:ext cx="6096000" cy="4801314"/>
          </a:xfrm>
          <a:prstGeom prst="rect">
            <a:avLst/>
          </a:prstGeom>
          <a:solidFill>
            <a:srgbClr val="00B0F0"/>
          </a:solidFill>
        </p:spPr>
        <p:txBody>
          <a:bodyPr>
            <a:spAutoFit/>
          </a:bodyPr>
          <a:lstStyle/>
          <a:p>
            <a:r>
              <a:rPr lang="en-GB" dirty="0">
                <a:latin typeface="Segoe UI" panose="020B0502040204020203" pitchFamily="34" charset="0"/>
              </a:rPr>
              <a:t>There is always forgiveness for those who ask for it, e.g. repenting. If we are truly sorry we are forgiven because Jesus died on the cross as a living sacrifice for our sins. Prior to Jesus people would have to follow the Ten Commandments as law and give blood sacrifices to express their faith e.g. slaughtering their best lamb as a sacrifice to God. But when Jesus died on the cross he became that final sacrifice that allows us all to know God and have eternal life if we choose to accept Him into our lives as Lord and Saviour.</a:t>
            </a:r>
            <a:br>
              <a:rPr lang="en-GB" dirty="0">
                <a:latin typeface="Segoe UI" panose="020B0502040204020203" pitchFamily="34" charset="0"/>
              </a:rPr>
            </a:br>
            <a:br>
              <a:rPr lang="en-GB" dirty="0">
                <a:latin typeface="Segoe UI" panose="020B0502040204020203" pitchFamily="34" charset="0"/>
              </a:rPr>
            </a:br>
            <a:r>
              <a:rPr lang="en-GB" dirty="0">
                <a:latin typeface="Segoe UI" panose="020B0502040204020203" pitchFamily="34" charset="0"/>
              </a:rPr>
              <a:t>You don’t go to heaven for doing good deeds but only by believing in Jesus. However in our love for Jesus we aim to do good as a process of having God in our lives, however we are all sinful-ever since Eve ate the apple in the garden of Eden that allowed sin into the world. The only perfect person was Jesus himself.</a:t>
            </a:r>
            <a:endParaRPr lang="en-GB" b="0" i="0" dirty="0">
              <a:effectLst/>
              <a:latin typeface="Segoe UI" panose="020B0502040204020203" pitchFamily="34" charset="0"/>
            </a:endParaRPr>
          </a:p>
        </p:txBody>
      </p:sp>
      <p:sp>
        <p:nvSpPr>
          <p:cNvPr id="3" name="Rectangle 2">
            <a:extLst>
              <a:ext uri="{FF2B5EF4-FFF2-40B4-BE49-F238E27FC236}">
                <a16:creationId xmlns:a16="http://schemas.microsoft.com/office/drawing/2014/main" id="{022A90C1-46A6-4614-80A2-209622DBC76B}"/>
              </a:ext>
            </a:extLst>
          </p:cNvPr>
          <p:cNvSpPr/>
          <p:nvPr/>
        </p:nvSpPr>
        <p:spPr>
          <a:xfrm>
            <a:off x="463826" y="1033814"/>
            <a:ext cx="3949148" cy="1477328"/>
          </a:xfrm>
          <a:prstGeom prst="rect">
            <a:avLst/>
          </a:prstGeom>
          <a:solidFill>
            <a:srgbClr val="00B0F0"/>
          </a:solidFill>
        </p:spPr>
        <p:txBody>
          <a:bodyPr wrap="square">
            <a:spAutoFit/>
          </a:bodyPr>
          <a:lstStyle/>
          <a:p>
            <a:r>
              <a:rPr lang="en-GB" dirty="0">
                <a:latin typeface="Segoe UI" panose="020B0502040204020203" pitchFamily="34" charset="0"/>
              </a:rPr>
              <a:t>The way we come to faith is by ABC</a:t>
            </a:r>
            <a:br>
              <a:rPr lang="en-GB" dirty="0">
                <a:latin typeface="Segoe UI" panose="020B0502040204020203" pitchFamily="34" charset="0"/>
              </a:rPr>
            </a:br>
            <a:br>
              <a:rPr lang="en-GB" dirty="0">
                <a:latin typeface="Segoe UI" panose="020B0502040204020203" pitchFamily="34" charset="0"/>
              </a:rPr>
            </a:br>
            <a:r>
              <a:rPr lang="en-GB" dirty="0">
                <a:latin typeface="Segoe UI" panose="020B0502040204020203" pitchFamily="34" charset="0"/>
              </a:rPr>
              <a:t>Accept that we are not perfect, </a:t>
            </a:r>
            <a:br>
              <a:rPr lang="en-GB" dirty="0">
                <a:latin typeface="Segoe UI" panose="020B0502040204020203" pitchFamily="34" charset="0"/>
              </a:rPr>
            </a:br>
            <a:r>
              <a:rPr lang="en-GB" dirty="0">
                <a:latin typeface="Segoe UI" panose="020B0502040204020203" pitchFamily="34" charset="0"/>
              </a:rPr>
              <a:t>Believe that Jesus is the son of God</a:t>
            </a:r>
            <a:br>
              <a:rPr lang="en-GB" dirty="0">
                <a:latin typeface="Segoe UI" panose="020B0502040204020203" pitchFamily="34" charset="0"/>
              </a:rPr>
            </a:br>
            <a:r>
              <a:rPr lang="en-GB" dirty="0">
                <a:latin typeface="Segoe UI" panose="020B0502040204020203" pitchFamily="34" charset="0"/>
              </a:rPr>
              <a:t>Call on his name e.g. pray etc.</a:t>
            </a:r>
            <a:endParaRPr lang="en-GB" b="0" i="0" dirty="0">
              <a:effectLst/>
              <a:latin typeface="Segoe UI" panose="020B0502040204020203" pitchFamily="34" charset="0"/>
            </a:endParaRPr>
          </a:p>
        </p:txBody>
      </p:sp>
    </p:spTree>
    <p:extLst>
      <p:ext uri="{BB962C8B-B14F-4D97-AF65-F5344CB8AC3E}">
        <p14:creationId xmlns:p14="http://schemas.microsoft.com/office/powerpoint/2010/main" val="38958842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EA2908A-C81D-4D42-AB40-1A4FBBFFB0FD}"/>
              </a:ext>
            </a:extLst>
          </p:cNvPr>
          <p:cNvSpPr/>
          <p:nvPr/>
        </p:nvSpPr>
        <p:spPr>
          <a:xfrm>
            <a:off x="927652" y="1232452"/>
            <a:ext cx="9859618" cy="2031325"/>
          </a:xfrm>
          <a:prstGeom prst="rect">
            <a:avLst/>
          </a:prstGeom>
          <a:solidFill>
            <a:srgbClr val="00B0F0"/>
          </a:solidFill>
        </p:spPr>
        <p:txBody>
          <a:bodyPr wrap="square">
            <a:spAutoFit/>
          </a:bodyPr>
          <a:lstStyle/>
          <a:p>
            <a:r>
              <a:rPr lang="en-GB" dirty="0">
                <a:latin typeface="Segoe UI" panose="020B0502040204020203" pitchFamily="34" charset="0"/>
              </a:rPr>
              <a:t>As a Christian, I believe that if you have faith in Jesus, then after death you will go to live with God as it states in the Bible. Unlike many religions, it is not what we do as humans that gets us to heaven, (</a:t>
            </a:r>
            <a:r>
              <a:rPr lang="en-GB" dirty="0" err="1">
                <a:latin typeface="Segoe UI" panose="020B0502040204020203" pitchFamily="34" charset="0"/>
              </a:rPr>
              <a:t>eg</a:t>
            </a:r>
            <a:r>
              <a:rPr lang="en-GB" dirty="0">
                <a:latin typeface="Segoe UI" panose="020B0502040204020203" pitchFamily="34" charset="0"/>
              </a:rPr>
              <a:t> how many times you go to church, good deeds), but by the grace of God. He sent his son, Jesus, to die to pay for everyone's wrong doings (sins), so anyone who truly believes this will have eternal life. </a:t>
            </a:r>
            <a:br>
              <a:rPr lang="en-GB" dirty="0">
                <a:latin typeface="Segoe UI" panose="020B0502040204020203" pitchFamily="34" charset="0"/>
              </a:rPr>
            </a:br>
            <a:r>
              <a:rPr lang="en-GB" dirty="0">
                <a:latin typeface="Segoe UI" panose="020B0502040204020203" pitchFamily="34" charset="0"/>
              </a:rPr>
              <a:t>I am not sure about the other question - just that Christians believe that Jesus will return to earth again and everything will be made new again.</a:t>
            </a:r>
            <a:endParaRPr lang="en-GB" b="0" i="0" dirty="0">
              <a:effectLst/>
              <a:latin typeface="Segoe UI" panose="020B0502040204020203" pitchFamily="34" charset="0"/>
            </a:endParaRPr>
          </a:p>
        </p:txBody>
      </p:sp>
    </p:spTree>
    <p:extLst>
      <p:ext uri="{BB962C8B-B14F-4D97-AF65-F5344CB8AC3E}">
        <p14:creationId xmlns:p14="http://schemas.microsoft.com/office/powerpoint/2010/main" val="33890716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803776" y="5610783"/>
            <a:ext cx="2775948" cy="976549"/>
          </a:xfrm>
          <a:prstGeom prst="rect">
            <a:avLst/>
          </a:prstGeom>
          <a:solidFill>
            <a:schemeClr val="accent1"/>
          </a:solidFill>
        </p:spPr>
        <p:txBody>
          <a:bodyPr wrap="square">
            <a:spAutoFit/>
          </a:bodyPr>
          <a:lstStyle/>
          <a:p>
            <a:pPr>
              <a:lnSpc>
                <a:spcPct val="107000"/>
              </a:lnSpc>
              <a:spcAft>
                <a:spcPts val="800"/>
              </a:spcAft>
            </a:pPr>
            <a:r>
              <a:rPr lang="en-GB" dirty="0">
                <a:latin typeface="SassoonCRInfant" panose="00000400000000000000" pitchFamily="2" charset="0"/>
              </a:rPr>
              <a:t>So is anything eternal? Life? Love? Relationships? Religion? God?</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291" y="3510242"/>
            <a:ext cx="2689625" cy="3144210"/>
          </a:xfrm>
          <a:prstGeom prst="rect">
            <a:avLst/>
          </a:prstGeom>
        </p:spPr>
      </p:pic>
      <p:pic>
        <p:nvPicPr>
          <p:cNvPr id="5" name="Picture 4"/>
          <p:cNvPicPr>
            <a:picLocks noChangeAspect="1"/>
          </p:cNvPicPr>
          <p:nvPr/>
        </p:nvPicPr>
        <p:blipFill>
          <a:blip r:embed="rId3"/>
          <a:stretch>
            <a:fillRect/>
          </a:stretch>
        </p:blipFill>
        <p:spPr>
          <a:xfrm>
            <a:off x="9697915" y="0"/>
            <a:ext cx="2494085" cy="966295"/>
          </a:xfrm>
          <a:prstGeom prst="rect">
            <a:avLst/>
          </a:prstGeom>
        </p:spPr>
      </p:pic>
      <p:sp>
        <p:nvSpPr>
          <p:cNvPr id="6" name="Oval Callout 5"/>
          <p:cNvSpPr/>
          <p:nvPr/>
        </p:nvSpPr>
        <p:spPr>
          <a:xfrm>
            <a:off x="3098332" y="758942"/>
            <a:ext cx="7484299" cy="4853353"/>
          </a:xfrm>
          <a:prstGeom prst="wedgeEllipseCallout">
            <a:avLst>
              <a:gd name="adj1" fmla="val -61754"/>
              <a:gd name="adj2" fmla="val 17835"/>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nSpc>
                <a:spcPct val="107000"/>
              </a:lnSpc>
              <a:spcAft>
                <a:spcPts val="800"/>
              </a:spcAft>
            </a:pPr>
            <a:r>
              <a:rPr lang="en-GB" sz="2400" dirty="0">
                <a:solidFill>
                  <a:schemeClr val="tx1"/>
                </a:solidFill>
                <a:latin typeface="SassoonCRInfant" panose="00000400000000000000" pitchFamily="2" charset="0"/>
              </a:rPr>
              <a:t>Qu: Can a non-Christian go to Heaven?</a:t>
            </a:r>
          </a:p>
          <a:p>
            <a:pPr>
              <a:lnSpc>
                <a:spcPct val="107000"/>
              </a:lnSpc>
              <a:spcAft>
                <a:spcPts val="800"/>
              </a:spcAft>
            </a:pPr>
            <a:r>
              <a:rPr lang="en-GB" sz="2400" dirty="0">
                <a:solidFill>
                  <a:schemeClr val="tx1"/>
                </a:solidFill>
                <a:effectLst/>
                <a:latin typeface="SassoonCRInfant" panose="00000400000000000000" pitchFamily="2" charset="0"/>
              </a:rPr>
              <a:t>Qu: Is going to Heaven a Christian’s only motivation for doing good things?</a:t>
            </a:r>
          </a:p>
          <a:p>
            <a:pPr>
              <a:lnSpc>
                <a:spcPct val="107000"/>
              </a:lnSpc>
              <a:spcAft>
                <a:spcPts val="800"/>
              </a:spcAft>
            </a:pPr>
            <a:r>
              <a:rPr lang="en-GB" sz="2400" dirty="0">
                <a:solidFill>
                  <a:schemeClr val="tx1"/>
                </a:solidFill>
                <a:latin typeface="SassoonCRInfant" panose="00000400000000000000" pitchFamily="2" charset="0"/>
              </a:rPr>
              <a:t>A Humanist perspective – It is right to lead a good life even though they do not believe in life after death</a:t>
            </a:r>
            <a:r>
              <a:rPr lang="en-GB" sz="3200" dirty="0">
                <a:solidFill>
                  <a:schemeClr val="tx1"/>
                </a:solidFill>
                <a:latin typeface="SassoonCRInfant" panose="00000400000000000000" pitchFamily="2" charset="0"/>
              </a:rPr>
              <a:t>. </a:t>
            </a:r>
            <a:endParaRPr lang="en-GB" sz="3200" dirty="0">
              <a:solidFill>
                <a:schemeClr val="tx1"/>
              </a:solidFill>
              <a:effectLst/>
              <a:latin typeface="SassoonCRInfant" panose="00000400000000000000" pitchFamily="2" charset="0"/>
            </a:endParaRPr>
          </a:p>
        </p:txBody>
      </p:sp>
    </p:spTree>
    <p:extLst>
      <p:ext uri="{BB962C8B-B14F-4D97-AF65-F5344CB8AC3E}">
        <p14:creationId xmlns:p14="http://schemas.microsoft.com/office/powerpoint/2010/main" val="3118423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27F5B59-16BD-4CFF-98AD-6A121921DC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1643" y="2595976"/>
            <a:ext cx="2238375" cy="2047875"/>
          </a:xfrm>
          <a:prstGeom prst="rect">
            <a:avLst/>
          </a:prstGeom>
        </p:spPr>
      </p:pic>
      <p:pic>
        <p:nvPicPr>
          <p:cNvPr id="6" name="Picture 5">
            <a:extLst>
              <a:ext uri="{FF2B5EF4-FFF2-40B4-BE49-F238E27FC236}">
                <a16:creationId xmlns:a16="http://schemas.microsoft.com/office/drawing/2014/main" id="{FCDE48BA-7C22-4D0D-8F7C-486207A15C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13487" y="2657889"/>
            <a:ext cx="2143125" cy="2143125"/>
          </a:xfrm>
          <a:prstGeom prst="rect">
            <a:avLst/>
          </a:prstGeom>
        </p:spPr>
      </p:pic>
      <p:pic>
        <p:nvPicPr>
          <p:cNvPr id="8" name="Picture 7">
            <a:extLst>
              <a:ext uri="{FF2B5EF4-FFF2-40B4-BE49-F238E27FC236}">
                <a16:creationId xmlns:a16="http://schemas.microsoft.com/office/drawing/2014/main" id="{F21F4AD7-683C-495F-99B2-AE31A2356B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18621" y="1204085"/>
            <a:ext cx="3690112" cy="2415829"/>
          </a:xfrm>
          <a:prstGeom prst="rect">
            <a:avLst/>
          </a:prstGeom>
        </p:spPr>
      </p:pic>
      <p:pic>
        <p:nvPicPr>
          <p:cNvPr id="10" name="Picture 9">
            <a:extLst>
              <a:ext uri="{FF2B5EF4-FFF2-40B4-BE49-F238E27FC236}">
                <a16:creationId xmlns:a16="http://schemas.microsoft.com/office/drawing/2014/main" id="{7CDC7A6F-6ADF-4902-ABD9-C0EEE3BCE81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9075" y="4927324"/>
            <a:ext cx="5601886" cy="1930676"/>
          </a:xfrm>
          <a:prstGeom prst="rect">
            <a:avLst/>
          </a:prstGeom>
        </p:spPr>
      </p:pic>
      <p:pic>
        <p:nvPicPr>
          <p:cNvPr id="12" name="Picture 11">
            <a:extLst>
              <a:ext uri="{FF2B5EF4-FFF2-40B4-BE49-F238E27FC236}">
                <a16:creationId xmlns:a16="http://schemas.microsoft.com/office/drawing/2014/main" id="{C42200DA-7BA5-4CBA-8F6F-D4F7ED07BE5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10476" y="3651017"/>
            <a:ext cx="4281488" cy="3206983"/>
          </a:xfrm>
          <a:prstGeom prst="rect">
            <a:avLst/>
          </a:prstGeom>
        </p:spPr>
      </p:pic>
      <p:sp>
        <p:nvSpPr>
          <p:cNvPr id="13" name="TextBox 12">
            <a:extLst>
              <a:ext uri="{FF2B5EF4-FFF2-40B4-BE49-F238E27FC236}">
                <a16:creationId xmlns:a16="http://schemas.microsoft.com/office/drawing/2014/main" id="{6610C03A-A124-4710-B649-7F9E33EE0630}"/>
              </a:ext>
            </a:extLst>
          </p:cNvPr>
          <p:cNvSpPr txBox="1"/>
          <p:nvPr/>
        </p:nvSpPr>
        <p:spPr>
          <a:xfrm>
            <a:off x="808383" y="265043"/>
            <a:ext cx="6626087" cy="1200329"/>
          </a:xfrm>
          <a:prstGeom prst="rect">
            <a:avLst/>
          </a:prstGeom>
          <a:noFill/>
        </p:spPr>
        <p:txBody>
          <a:bodyPr wrap="square" rtlCol="0">
            <a:spAutoFit/>
          </a:bodyPr>
          <a:lstStyle/>
          <a:p>
            <a:r>
              <a:rPr lang="en-GB" dirty="0">
                <a:latin typeface="SassoonCRInfant" panose="00000400000000000000" pitchFamily="2" charset="0"/>
              </a:rPr>
              <a:t>Today we are going to get creative and come up with a piece of art using the materials on the tables that represents ‘Love thy neighbour’. Here are some examples of what we could design, but feel free to think outside of the box!</a:t>
            </a:r>
          </a:p>
        </p:txBody>
      </p:sp>
    </p:spTree>
    <p:extLst>
      <p:ext uri="{BB962C8B-B14F-4D97-AF65-F5344CB8AC3E}">
        <p14:creationId xmlns:p14="http://schemas.microsoft.com/office/powerpoint/2010/main" val="34119260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55648" y="1037009"/>
            <a:ext cx="6956181" cy="1384995"/>
          </a:xfrm>
          <a:prstGeom prst="rect">
            <a:avLst/>
          </a:prstGeom>
          <a:solidFill>
            <a:srgbClr val="00B0F0"/>
          </a:solidFill>
        </p:spPr>
        <p:txBody>
          <a:bodyPr wrap="square">
            <a:spAutoFit/>
          </a:bodyPr>
          <a:lstStyle/>
          <a:p>
            <a:r>
              <a:rPr lang="en-GB" sz="2800" dirty="0">
                <a:latin typeface="SassoonCRInfant" panose="00000400000000000000" pitchFamily="2" charset="0"/>
                <a:ea typeface="Calibri" panose="020F0502020204030204" pitchFamily="34" charset="0"/>
                <a:cs typeface="ArialMT"/>
              </a:rPr>
              <a:t>WALT - I can make links between different Christian beliefs and their views on whether anything is ever eternal.</a:t>
            </a:r>
            <a:endParaRPr lang="en-GB" sz="2800" dirty="0"/>
          </a:p>
        </p:txBody>
      </p:sp>
      <p:sp>
        <p:nvSpPr>
          <p:cNvPr id="3" name="TextBox 2"/>
          <p:cNvSpPr txBox="1"/>
          <p:nvPr/>
        </p:nvSpPr>
        <p:spPr>
          <a:xfrm>
            <a:off x="1106364" y="196854"/>
            <a:ext cx="7816362" cy="769441"/>
          </a:xfrm>
          <a:prstGeom prst="rect">
            <a:avLst/>
          </a:prstGeom>
          <a:solidFill>
            <a:srgbClr val="9F5FCF"/>
          </a:solidFill>
        </p:spPr>
        <p:txBody>
          <a:bodyPr wrap="square" rtlCol="0">
            <a:spAutoFit/>
          </a:bodyPr>
          <a:lstStyle/>
          <a:p>
            <a:pPr algn="ctr"/>
            <a:r>
              <a:rPr lang="en-GB" sz="4400" dirty="0">
                <a:latin typeface="SassoonCRInfant" panose="00000400000000000000" pitchFamily="2" charset="0"/>
              </a:rPr>
              <a:t>Lesson 4 – Investigation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291" y="3510242"/>
            <a:ext cx="2689625" cy="3144210"/>
          </a:xfrm>
          <a:prstGeom prst="rect">
            <a:avLst/>
          </a:prstGeom>
        </p:spPr>
      </p:pic>
      <p:pic>
        <p:nvPicPr>
          <p:cNvPr id="5" name="Picture 4"/>
          <p:cNvPicPr>
            <a:picLocks noChangeAspect="1"/>
          </p:cNvPicPr>
          <p:nvPr/>
        </p:nvPicPr>
        <p:blipFill>
          <a:blip r:embed="rId3"/>
          <a:stretch>
            <a:fillRect/>
          </a:stretch>
        </p:blipFill>
        <p:spPr>
          <a:xfrm>
            <a:off x="9697915" y="0"/>
            <a:ext cx="2494085" cy="966295"/>
          </a:xfrm>
          <a:prstGeom prst="rect">
            <a:avLst/>
          </a:prstGeom>
        </p:spPr>
      </p:pic>
      <p:sp>
        <p:nvSpPr>
          <p:cNvPr id="6" name="Oval Callout 5"/>
          <p:cNvSpPr/>
          <p:nvPr/>
        </p:nvSpPr>
        <p:spPr>
          <a:xfrm>
            <a:off x="3321675" y="2464942"/>
            <a:ext cx="5992446" cy="4393057"/>
          </a:xfrm>
          <a:prstGeom prst="wedgeEllipseCallout">
            <a:avLst>
              <a:gd name="adj1" fmla="val -65747"/>
              <a:gd name="adj2" fmla="val 13348"/>
            </a:avLst>
          </a:prstGeom>
          <a:solidFill>
            <a:schemeClr val="accent4"/>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nSpc>
                <a:spcPct val="107000"/>
              </a:lnSpc>
              <a:spcAft>
                <a:spcPts val="800"/>
              </a:spcAft>
            </a:pPr>
            <a:r>
              <a:rPr lang="en-GB" sz="2400" dirty="0">
                <a:solidFill>
                  <a:schemeClr val="tx1"/>
                </a:solidFill>
                <a:latin typeface="SassoonCRInfant" panose="00000400000000000000" pitchFamily="2" charset="0"/>
              </a:rPr>
              <a:t>For eternal life they need to believe in God, do their best to follow the Ten Commandments and the 2 great commandments, and ask for forgiveness when they need it (sin). They believe Jesus made forgiveness possible by his crucifixion. How is this similar or different to what you believe?</a:t>
            </a:r>
          </a:p>
        </p:txBody>
      </p:sp>
      <p:sp>
        <p:nvSpPr>
          <p:cNvPr id="7" name="Rectangle 6">
            <a:extLst>
              <a:ext uri="{FF2B5EF4-FFF2-40B4-BE49-F238E27FC236}">
                <a16:creationId xmlns:a16="http://schemas.microsoft.com/office/drawing/2014/main" id="{A58CA639-A399-4336-B603-83020B9E7126}"/>
              </a:ext>
            </a:extLst>
          </p:cNvPr>
          <p:cNvSpPr/>
          <p:nvPr/>
        </p:nvSpPr>
        <p:spPr>
          <a:xfrm>
            <a:off x="9177691" y="2464942"/>
            <a:ext cx="2449020" cy="646331"/>
          </a:xfrm>
          <a:prstGeom prst="rect">
            <a:avLst/>
          </a:prstGeom>
        </p:spPr>
        <p:txBody>
          <a:bodyPr wrap="square">
            <a:spAutoFit/>
          </a:bodyPr>
          <a:lstStyle/>
          <a:p>
            <a:r>
              <a:rPr lang="en-GB" dirty="0">
                <a:hlinkClick r:id="rId4"/>
              </a:rPr>
              <a:t>https://www.bbc.co.uk/bitesize/clips/z687tfr</a:t>
            </a:r>
            <a:r>
              <a:rPr lang="en-GB" dirty="0"/>
              <a:t> </a:t>
            </a:r>
          </a:p>
        </p:txBody>
      </p:sp>
    </p:spTree>
    <p:extLst>
      <p:ext uri="{BB962C8B-B14F-4D97-AF65-F5344CB8AC3E}">
        <p14:creationId xmlns:p14="http://schemas.microsoft.com/office/powerpoint/2010/main" val="3340225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D85FC7-993A-4AFA-B454-174F7737048E}"/>
              </a:ext>
            </a:extLst>
          </p:cNvPr>
          <p:cNvSpPr/>
          <p:nvPr/>
        </p:nvSpPr>
        <p:spPr>
          <a:xfrm>
            <a:off x="1106364" y="1404768"/>
            <a:ext cx="5133145" cy="369332"/>
          </a:xfrm>
          <a:prstGeom prst="rect">
            <a:avLst/>
          </a:prstGeom>
        </p:spPr>
        <p:txBody>
          <a:bodyPr wrap="square">
            <a:spAutoFit/>
          </a:bodyPr>
          <a:lstStyle/>
          <a:p>
            <a:r>
              <a:rPr lang="en-GB" dirty="0">
                <a:hlinkClick r:id="rId2"/>
              </a:rPr>
              <a:t>https://www.bbc.co.uk/bitesize/clips/z687tfr</a:t>
            </a:r>
            <a:r>
              <a:rPr lang="en-GB" dirty="0"/>
              <a:t> </a:t>
            </a:r>
          </a:p>
        </p:txBody>
      </p:sp>
      <p:sp>
        <p:nvSpPr>
          <p:cNvPr id="3" name="TextBox 2">
            <a:extLst>
              <a:ext uri="{FF2B5EF4-FFF2-40B4-BE49-F238E27FC236}">
                <a16:creationId xmlns:a16="http://schemas.microsoft.com/office/drawing/2014/main" id="{68A10EDF-AB93-4FF9-A739-29F254DE45F5}"/>
              </a:ext>
            </a:extLst>
          </p:cNvPr>
          <p:cNvSpPr txBox="1"/>
          <p:nvPr/>
        </p:nvSpPr>
        <p:spPr>
          <a:xfrm>
            <a:off x="1106364" y="196854"/>
            <a:ext cx="7816362" cy="769441"/>
          </a:xfrm>
          <a:prstGeom prst="rect">
            <a:avLst/>
          </a:prstGeom>
          <a:solidFill>
            <a:srgbClr val="9F5FCF"/>
          </a:solidFill>
        </p:spPr>
        <p:txBody>
          <a:bodyPr wrap="square" rtlCol="0">
            <a:spAutoFit/>
          </a:bodyPr>
          <a:lstStyle/>
          <a:p>
            <a:pPr algn="ctr"/>
            <a:r>
              <a:rPr lang="en-GB" sz="4400" dirty="0">
                <a:latin typeface="SassoonCRInfant" panose="00000400000000000000" pitchFamily="2" charset="0"/>
              </a:rPr>
              <a:t>The 10 commandments</a:t>
            </a:r>
          </a:p>
        </p:txBody>
      </p:sp>
    </p:spTree>
    <p:extLst>
      <p:ext uri="{BB962C8B-B14F-4D97-AF65-F5344CB8AC3E}">
        <p14:creationId xmlns:p14="http://schemas.microsoft.com/office/powerpoint/2010/main" val="26181721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daily-grind.net/wp-content/uploads/2010/07/God-at-his-comput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2276872"/>
            <a:ext cx="4381500" cy="458112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rot="182744">
            <a:off x="3195482" y="3259901"/>
            <a:ext cx="1802587" cy="1364415"/>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ln>
                  <a:solidFill>
                    <a:schemeClr val="tx1"/>
                  </a:solidFill>
                </a:ln>
                <a:solidFill>
                  <a:srgbClr val="FF0000"/>
                </a:solidFill>
              </a:rPr>
              <a:t>LOVE GOD</a:t>
            </a:r>
          </a:p>
        </p:txBody>
      </p:sp>
      <p:sp>
        <p:nvSpPr>
          <p:cNvPr id="2" name="Title 1"/>
          <p:cNvSpPr>
            <a:spLocks noGrp="1"/>
          </p:cNvSpPr>
          <p:nvPr>
            <p:ph type="title"/>
          </p:nvPr>
        </p:nvSpPr>
        <p:spPr>
          <a:xfrm>
            <a:off x="1524000" y="836712"/>
            <a:ext cx="9144000" cy="1143000"/>
          </a:xfrm>
          <a:solidFill>
            <a:srgbClr val="0070C0">
              <a:alpha val="71000"/>
            </a:srgbClr>
          </a:solidFill>
          <a:ln w="38100">
            <a:noFill/>
          </a:ln>
        </p:spPr>
        <p:txBody>
          <a:bodyPr>
            <a:noAutofit/>
          </a:bodyPr>
          <a:lstStyle/>
          <a:p>
            <a:r>
              <a:rPr lang="en-GB" sz="2800" b="1" dirty="0">
                <a:solidFill>
                  <a:schemeClr val="bg1"/>
                </a:solidFill>
              </a:rPr>
              <a:t>Jesus taught that there were </a:t>
            </a:r>
            <a:r>
              <a:rPr lang="en-GB" sz="2800" b="1" dirty="0">
                <a:ln>
                  <a:solidFill>
                    <a:schemeClr val="tx1"/>
                  </a:solidFill>
                </a:ln>
                <a:solidFill>
                  <a:srgbClr val="FF0000"/>
                </a:solidFill>
              </a:rPr>
              <a:t>TWO</a:t>
            </a:r>
            <a:r>
              <a:rPr lang="en-GB" sz="2800" b="1" dirty="0">
                <a:solidFill>
                  <a:schemeClr val="bg1"/>
                </a:solidFill>
              </a:rPr>
              <a:t> greatest commandments of all…</a:t>
            </a:r>
          </a:p>
        </p:txBody>
      </p:sp>
      <p:pic>
        <p:nvPicPr>
          <p:cNvPr id="1028" name="Picture 4" descr="http://jaynelc.files.wordpress.com/2011/01/neighbour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05500" y="2276872"/>
            <a:ext cx="4762500" cy="4487416"/>
          </a:xfrm>
          <a:prstGeom prst="rect">
            <a:avLst/>
          </a:prstGeom>
          <a:noFill/>
          <a:ln w="25400">
            <a:solidFill>
              <a:schemeClr val="tx1"/>
            </a:solidFill>
          </a:ln>
          <a:extLst>
            <a:ext uri="{909E8E84-426E-40DD-AFC4-6F175D3DCCD1}">
              <a14:hiddenFill xmlns:a14="http://schemas.microsoft.com/office/drawing/2010/main">
                <a:solidFill>
                  <a:srgbClr val="FFFFFF"/>
                </a:solidFill>
              </a14:hiddenFill>
            </a:ext>
          </a:extLst>
        </p:spPr>
      </p:pic>
      <p:sp>
        <p:nvSpPr>
          <p:cNvPr id="6" name="Oval 5"/>
          <p:cNvSpPr/>
          <p:nvPr/>
        </p:nvSpPr>
        <p:spPr>
          <a:xfrm>
            <a:off x="7170626" y="2600907"/>
            <a:ext cx="2232248" cy="1224136"/>
          </a:xfrm>
          <a:prstGeom prst="ellipse">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ln>
                  <a:solidFill>
                    <a:schemeClr val="tx1"/>
                  </a:solidFill>
                </a:ln>
                <a:solidFill>
                  <a:srgbClr val="FF0000"/>
                </a:solidFill>
              </a:rPr>
              <a:t>LOVE YOUR NEIGHBOUR</a:t>
            </a:r>
          </a:p>
        </p:txBody>
      </p:sp>
      <p:sp>
        <p:nvSpPr>
          <p:cNvPr id="7" name="Rectangle 6"/>
          <p:cNvSpPr/>
          <p:nvPr/>
        </p:nvSpPr>
        <p:spPr>
          <a:xfrm>
            <a:off x="1524000" y="0"/>
            <a:ext cx="9144000" cy="548680"/>
          </a:xfrm>
          <a:prstGeom prst="rect">
            <a:avLst/>
          </a:prstGeom>
          <a:solidFill>
            <a:srgbClr val="0070C0">
              <a:alpha val="7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Part 4: The Greatest Commandments</a:t>
            </a:r>
          </a:p>
        </p:txBody>
      </p:sp>
    </p:spTree>
    <p:extLst>
      <p:ext uri="{BB962C8B-B14F-4D97-AF65-F5344CB8AC3E}">
        <p14:creationId xmlns:p14="http://schemas.microsoft.com/office/powerpoint/2010/main" val="23198056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31167" y="908720"/>
            <a:ext cx="9144000" cy="1872208"/>
          </a:xfrm>
          <a:solidFill>
            <a:srgbClr val="0070C0">
              <a:alpha val="71000"/>
            </a:srgbClr>
          </a:solidFill>
        </p:spPr>
        <p:txBody>
          <a:bodyPr>
            <a:normAutofit lnSpcReduction="10000"/>
          </a:bodyPr>
          <a:lstStyle/>
          <a:p>
            <a:r>
              <a:rPr lang="en-GB" b="1" dirty="0">
                <a:solidFill>
                  <a:schemeClr val="bg1"/>
                </a:solidFill>
              </a:rPr>
              <a:t>Christians should Love God. </a:t>
            </a:r>
          </a:p>
          <a:p>
            <a:r>
              <a:rPr lang="en-GB" b="1" dirty="0">
                <a:solidFill>
                  <a:schemeClr val="bg1"/>
                </a:solidFill>
              </a:rPr>
              <a:t>They should show this through action and belief. Christians can show their love to God by…</a:t>
            </a:r>
          </a:p>
          <a:p>
            <a:r>
              <a:rPr lang="en-GB" b="1" dirty="0">
                <a:solidFill>
                  <a:schemeClr val="bg1"/>
                </a:solidFill>
              </a:rPr>
              <a:t>(How is this similar or different to other religions?)</a:t>
            </a:r>
          </a:p>
        </p:txBody>
      </p:sp>
      <p:sp>
        <p:nvSpPr>
          <p:cNvPr id="4" name="Rectangle 3"/>
          <p:cNvSpPr/>
          <p:nvPr/>
        </p:nvSpPr>
        <p:spPr>
          <a:xfrm>
            <a:off x="1524000" y="0"/>
            <a:ext cx="9144000" cy="548680"/>
          </a:xfrm>
          <a:prstGeom prst="rect">
            <a:avLst/>
          </a:prstGeom>
          <a:solidFill>
            <a:srgbClr val="0070C0">
              <a:alpha val="7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Part 4: The Greatest Commandments</a:t>
            </a:r>
          </a:p>
        </p:txBody>
      </p:sp>
      <p:pic>
        <p:nvPicPr>
          <p:cNvPr id="2050" name="Picture 2" descr="http://www.whiteoakgrovebaptistchurch.com/clientimages/38072/j043413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91731" y="3501008"/>
            <a:ext cx="3031062" cy="324036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www.texasescapes.com/CentralTexasTownsSouth/HighHillTexas/HighHillTexasStMarysCatholicChurch1003BarclayGibs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08168" y="3501008"/>
            <a:ext cx="2880320" cy="324035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www.sunday-school-ideas-for-new-teachers.com/image-files/eucharist-coloring-pag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63852" y="3513517"/>
            <a:ext cx="2664296" cy="324035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591731" y="2996952"/>
            <a:ext cx="3031062"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Prayer</a:t>
            </a:r>
          </a:p>
        </p:txBody>
      </p:sp>
      <p:sp>
        <p:nvSpPr>
          <p:cNvPr id="9" name="Rectangle 8"/>
          <p:cNvSpPr/>
          <p:nvPr/>
        </p:nvSpPr>
        <p:spPr>
          <a:xfrm>
            <a:off x="4727848" y="3009528"/>
            <a:ext cx="2750638"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Sacraments</a:t>
            </a:r>
          </a:p>
        </p:txBody>
      </p:sp>
      <p:sp>
        <p:nvSpPr>
          <p:cNvPr id="10" name="Rectangle 9"/>
          <p:cNvSpPr/>
          <p:nvPr/>
        </p:nvSpPr>
        <p:spPr>
          <a:xfrm>
            <a:off x="7608168" y="2996952"/>
            <a:ext cx="2880320"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Going to Church</a:t>
            </a:r>
          </a:p>
        </p:txBody>
      </p:sp>
    </p:spTree>
    <p:extLst>
      <p:ext uri="{BB962C8B-B14F-4D97-AF65-F5344CB8AC3E}">
        <p14:creationId xmlns:p14="http://schemas.microsoft.com/office/powerpoint/2010/main" val="1649150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57244"/>
            <a:ext cx="9144000" cy="871557"/>
          </a:xfrm>
          <a:solidFill>
            <a:srgbClr val="0070C0">
              <a:alpha val="71000"/>
            </a:srgbClr>
          </a:solidFill>
        </p:spPr>
        <p:txBody>
          <a:bodyPr>
            <a:normAutofit/>
          </a:bodyPr>
          <a:lstStyle/>
          <a:p>
            <a:r>
              <a:rPr lang="en-GB" b="1" dirty="0">
                <a:solidFill>
                  <a:schemeClr val="bg1"/>
                </a:solidFill>
              </a:rPr>
              <a:t>Showing your love for God is important for </a:t>
            </a:r>
            <a:r>
              <a:rPr lang="en-GB" b="1" dirty="0">
                <a:ln>
                  <a:solidFill>
                    <a:schemeClr val="tx1"/>
                  </a:solidFill>
                </a:ln>
                <a:solidFill>
                  <a:schemeClr val="bg1"/>
                </a:solidFill>
              </a:rPr>
              <a:t>FOUR</a:t>
            </a:r>
            <a:r>
              <a:rPr lang="en-GB" b="1" dirty="0">
                <a:solidFill>
                  <a:schemeClr val="bg1"/>
                </a:solidFill>
              </a:rPr>
              <a:t> reasons</a:t>
            </a:r>
          </a:p>
        </p:txBody>
      </p:sp>
      <p:sp>
        <p:nvSpPr>
          <p:cNvPr id="4" name="Rectangle 3"/>
          <p:cNvSpPr/>
          <p:nvPr/>
        </p:nvSpPr>
        <p:spPr>
          <a:xfrm>
            <a:off x="1524000" y="0"/>
            <a:ext cx="9144000" cy="548680"/>
          </a:xfrm>
          <a:prstGeom prst="rect">
            <a:avLst/>
          </a:prstGeom>
          <a:solidFill>
            <a:srgbClr val="0070C0">
              <a:alpha val="7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Part 4: The Greatest Commandments</a:t>
            </a:r>
          </a:p>
        </p:txBody>
      </p:sp>
      <p:sp>
        <p:nvSpPr>
          <p:cNvPr id="5" name="Oval 4"/>
          <p:cNvSpPr/>
          <p:nvPr/>
        </p:nvSpPr>
        <p:spPr>
          <a:xfrm>
            <a:off x="4377070" y="3177658"/>
            <a:ext cx="2736304" cy="16561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ln>
                  <a:solidFill>
                    <a:schemeClr val="tx1"/>
                  </a:solidFill>
                </a:ln>
              </a:rPr>
              <a:t>LOVE GOD</a:t>
            </a:r>
          </a:p>
        </p:txBody>
      </p:sp>
      <p:cxnSp>
        <p:nvCxnSpPr>
          <p:cNvPr id="7" name="Straight Connector 6"/>
          <p:cNvCxnSpPr>
            <a:stCxn id="5" idx="7"/>
            <a:endCxn id="18" idx="1"/>
          </p:cNvCxnSpPr>
          <p:nvPr/>
        </p:nvCxnSpPr>
        <p:spPr>
          <a:xfrm flipV="1">
            <a:off x="6712652" y="2323613"/>
            <a:ext cx="770024" cy="1096589"/>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a:stCxn id="5" idx="1"/>
            <a:endCxn id="24" idx="2"/>
          </p:cNvCxnSpPr>
          <p:nvPr/>
        </p:nvCxnSpPr>
        <p:spPr>
          <a:xfrm flipH="1" flipV="1">
            <a:off x="3611724" y="2646777"/>
            <a:ext cx="1166068" cy="77342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a:stCxn id="5" idx="5"/>
            <a:endCxn id="21" idx="1"/>
          </p:cNvCxnSpPr>
          <p:nvPr/>
        </p:nvCxnSpPr>
        <p:spPr>
          <a:xfrm>
            <a:off x="6712652" y="4591300"/>
            <a:ext cx="770024" cy="70981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a:stCxn id="5" idx="3"/>
            <a:endCxn id="26" idx="0"/>
          </p:cNvCxnSpPr>
          <p:nvPr/>
        </p:nvCxnSpPr>
        <p:spPr>
          <a:xfrm flipH="1">
            <a:off x="3610688" y="4591300"/>
            <a:ext cx="1167105" cy="252929"/>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7482676" y="2000447"/>
            <a:ext cx="2808312" cy="646331"/>
          </a:xfrm>
          <a:prstGeom prst="rect">
            <a:avLst/>
          </a:prstGeom>
          <a:solidFill>
            <a:srgbClr val="0070C0">
              <a:alpha val="71000"/>
            </a:srgbClr>
          </a:solidFill>
        </p:spPr>
        <p:txBody>
          <a:bodyPr wrap="square" rtlCol="0">
            <a:spAutoFit/>
          </a:bodyPr>
          <a:lstStyle/>
          <a:p>
            <a:r>
              <a:rPr lang="en-GB" b="1" dirty="0">
                <a:solidFill>
                  <a:schemeClr val="bg1"/>
                </a:solidFill>
              </a:rPr>
              <a:t>Jesus said it was one of the greatest commandments</a:t>
            </a:r>
          </a:p>
        </p:txBody>
      </p:sp>
      <p:sp>
        <p:nvSpPr>
          <p:cNvPr id="21" name="TextBox 20"/>
          <p:cNvSpPr txBox="1"/>
          <p:nvPr/>
        </p:nvSpPr>
        <p:spPr>
          <a:xfrm>
            <a:off x="7482676" y="4839451"/>
            <a:ext cx="2808312" cy="923330"/>
          </a:xfrm>
          <a:prstGeom prst="rect">
            <a:avLst/>
          </a:prstGeom>
          <a:solidFill>
            <a:srgbClr val="0070C0">
              <a:alpha val="71000"/>
            </a:srgbClr>
          </a:solidFill>
        </p:spPr>
        <p:txBody>
          <a:bodyPr wrap="square" rtlCol="0">
            <a:spAutoFit/>
          </a:bodyPr>
          <a:lstStyle/>
          <a:p>
            <a:r>
              <a:rPr lang="en-GB" b="1" dirty="0">
                <a:solidFill>
                  <a:schemeClr val="bg1"/>
                </a:solidFill>
              </a:rPr>
              <a:t>It is necessary to achieve eternal life and go to heaven</a:t>
            </a:r>
          </a:p>
        </p:txBody>
      </p:sp>
      <p:sp>
        <p:nvSpPr>
          <p:cNvPr id="24" name="TextBox 23"/>
          <p:cNvSpPr txBox="1"/>
          <p:nvPr/>
        </p:nvSpPr>
        <p:spPr>
          <a:xfrm>
            <a:off x="2207568" y="2000446"/>
            <a:ext cx="2808312" cy="646331"/>
          </a:xfrm>
          <a:prstGeom prst="rect">
            <a:avLst/>
          </a:prstGeom>
          <a:solidFill>
            <a:srgbClr val="0070C0">
              <a:alpha val="71000"/>
            </a:srgbClr>
          </a:solidFill>
        </p:spPr>
        <p:txBody>
          <a:bodyPr wrap="square" rtlCol="0">
            <a:spAutoFit/>
          </a:bodyPr>
          <a:lstStyle/>
          <a:p>
            <a:r>
              <a:rPr lang="en-GB" b="1" dirty="0">
                <a:solidFill>
                  <a:schemeClr val="bg1"/>
                </a:solidFill>
              </a:rPr>
              <a:t>It is repayment for Jesus’ sacrifice</a:t>
            </a:r>
          </a:p>
        </p:txBody>
      </p:sp>
      <p:sp>
        <p:nvSpPr>
          <p:cNvPr id="26" name="TextBox 25"/>
          <p:cNvSpPr txBox="1"/>
          <p:nvPr/>
        </p:nvSpPr>
        <p:spPr>
          <a:xfrm>
            <a:off x="2206531" y="4844229"/>
            <a:ext cx="2808312" cy="646331"/>
          </a:xfrm>
          <a:prstGeom prst="rect">
            <a:avLst/>
          </a:prstGeom>
          <a:solidFill>
            <a:srgbClr val="0070C0">
              <a:alpha val="71000"/>
            </a:srgbClr>
          </a:solidFill>
        </p:spPr>
        <p:txBody>
          <a:bodyPr wrap="square" rtlCol="0">
            <a:spAutoFit/>
          </a:bodyPr>
          <a:lstStyle/>
          <a:p>
            <a:r>
              <a:rPr lang="en-GB" b="1" dirty="0">
                <a:solidFill>
                  <a:schemeClr val="bg1"/>
                </a:solidFill>
              </a:rPr>
              <a:t>It is the teaching of the church in the catechism</a:t>
            </a:r>
          </a:p>
        </p:txBody>
      </p:sp>
    </p:spTree>
    <p:extLst>
      <p:ext uri="{BB962C8B-B14F-4D97-AF65-F5344CB8AC3E}">
        <p14:creationId xmlns:p14="http://schemas.microsoft.com/office/powerpoint/2010/main" val="1902989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additive="base">
                                        <p:cTn id="12" dur="500" fill="hold"/>
                                        <p:tgtEl>
                                          <p:spTgt spid="21"/>
                                        </p:tgtEl>
                                        <p:attrNameLst>
                                          <p:attrName>ppt_x</p:attrName>
                                        </p:attrNameLst>
                                      </p:cBhvr>
                                      <p:tavLst>
                                        <p:tav tm="0">
                                          <p:val>
                                            <p:strVal val="#ppt_x"/>
                                          </p:val>
                                        </p:tav>
                                        <p:tav tm="100000">
                                          <p:val>
                                            <p:strVal val="#ppt_x"/>
                                          </p:val>
                                        </p:tav>
                                      </p:tavLst>
                                    </p:anim>
                                    <p:anim calcmode="lin" valueType="num">
                                      <p:cBhvr additive="base">
                                        <p:cTn id="13"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26"/>
                                        </p:tgtEl>
                                        <p:attrNameLst>
                                          <p:attrName>style.visibility</p:attrName>
                                        </p:attrNameLst>
                                      </p:cBhvr>
                                      <p:to>
                                        <p:strVal val="visible"/>
                                      </p:to>
                                    </p:set>
                                    <p:anim calcmode="lin" valueType="num">
                                      <p:cBhvr additive="base">
                                        <p:cTn id="18" dur="500" fill="hold"/>
                                        <p:tgtEl>
                                          <p:spTgt spid="26"/>
                                        </p:tgtEl>
                                        <p:attrNameLst>
                                          <p:attrName>ppt_x</p:attrName>
                                        </p:attrNameLst>
                                      </p:cBhvr>
                                      <p:tavLst>
                                        <p:tav tm="0">
                                          <p:val>
                                            <p:strVal val="#ppt_x"/>
                                          </p:val>
                                        </p:tav>
                                        <p:tav tm="100000">
                                          <p:val>
                                            <p:strVal val="#ppt_x"/>
                                          </p:val>
                                        </p:tav>
                                      </p:tavLst>
                                    </p:anim>
                                    <p:anim calcmode="lin" valueType="num">
                                      <p:cBhvr additive="base">
                                        <p:cTn id="19"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24"/>
                                        </p:tgtEl>
                                        <p:attrNameLst>
                                          <p:attrName>style.visibility</p:attrName>
                                        </p:attrNameLst>
                                      </p:cBhvr>
                                      <p:to>
                                        <p:strVal val="visible"/>
                                      </p:to>
                                    </p:set>
                                    <p:anim calcmode="lin" valueType="num">
                                      <p:cBhvr additive="base">
                                        <p:cTn id="24" dur="500" fill="hold"/>
                                        <p:tgtEl>
                                          <p:spTgt spid="24"/>
                                        </p:tgtEl>
                                        <p:attrNameLst>
                                          <p:attrName>ppt_x</p:attrName>
                                        </p:attrNameLst>
                                      </p:cBhvr>
                                      <p:tavLst>
                                        <p:tav tm="0">
                                          <p:val>
                                            <p:strVal val="#ppt_x"/>
                                          </p:val>
                                        </p:tav>
                                        <p:tav tm="100000">
                                          <p:val>
                                            <p:strVal val="#ppt_x"/>
                                          </p:val>
                                        </p:tav>
                                      </p:tavLst>
                                    </p:anim>
                                    <p:anim calcmode="lin" valueType="num">
                                      <p:cBhvr additive="base">
                                        <p:cTn id="25"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1" grpId="0" animBg="1"/>
      <p:bldP spid="24" grpId="0" animBg="1"/>
      <p:bldP spid="2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980729"/>
            <a:ext cx="9144000" cy="2044823"/>
          </a:xfrm>
          <a:solidFill>
            <a:srgbClr val="0070C0">
              <a:alpha val="71000"/>
            </a:srgbClr>
          </a:solidFill>
        </p:spPr>
        <p:txBody>
          <a:bodyPr>
            <a:normAutofit/>
          </a:bodyPr>
          <a:lstStyle/>
          <a:p>
            <a:r>
              <a:rPr lang="en-GB" b="1" dirty="0">
                <a:solidFill>
                  <a:schemeClr val="bg1"/>
                </a:solidFill>
              </a:rPr>
              <a:t>A person should love their neighbour. By neighbour Jesus means ‘everybody’ around us. Loving our neighbour means that we continue the work of Jesus and his disciples today. Christians can show their love for others by:</a:t>
            </a:r>
          </a:p>
        </p:txBody>
      </p:sp>
      <p:sp>
        <p:nvSpPr>
          <p:cNvPr id="4" name="Rectangle 3"/>
          <p:cNvSpPr/>
          <p:nvPr/>
        </p:nvSpPr>
        <p:spPr>
          <a:xfrm>
            <a:off x="1524000" y="0"/>
            <a:ext cx="9144000" cy="548680"/>
          </a:xfrm>
          <a:prstGeom prst="rect">
            <a:avLst/>
          </a:prstGeom>
          <a:solidFill>
            <a:srgbClr val="0070C0">
              <a:alpha val="7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Part 4: The Greatest Commandments</a:t>
            </a:r>
          </a:p>
        </p:txBody>
      </p:sp>
      <p:sp>
        <p:nvSpPr>
          <p:cNvPr id="5" name="TextBox 4"/>
          <p:cNvSpPr txBox="1"/>
          <p:nvPr/>
        </p:nvSpPr>
        <p:spPr>
          <a:xfrm>
            <a:off x="1522647" y="3097425"/>
            <a:ext cx="3024336" cy="1815882"/>
          </a:xfrm>
          <a:prstGeom prst="rect">
            <a:avLst/>
          </a:prstGeom>
          <a:solidFill>
            <a:srgbClr val="0070C0">
              <a:alpha val="71000"/>
            </a:srgbClr>
          </a:solidFill>
        </p:spPr>
        <p:txBody>
          <a:bodyPr wrap="square" rtlCol="0">
            <a:spAutoFit/>
          </a:bodyPr>
          <a:lstStyle/>
          <a:p>
            <a:pPr marL="285750" indent="-285750">
              <a:buFont typeface="Arial" pitchFamily="34" charset="0"/>
              <a:buChar char="•"/>
            </a:pPr>
            <a:r>
              <a:rPr lang="en-GB" sz="2800" b="1" dirty="0">
                <a:solidFill>
                  <a:schemeClr val="bg1"/>
                </a:solidFill>
              </a:rPr>
              <a:t>Giving to charity</a:t>
            </a:r>
          </a:p>
          <a:p>
            <a:pPr marL="285750" indent="-285750">
              <a:buFont typeface="Arial" pitchFamily="34" charset="0"/>
              <a:buChar char="•"/>
            </a:pPr>
            <a:r>
              <a:rPr lang="en-GB" sz="2800" b="1" dirty="0">
                <a:solidFill>
                  <a:schemeClr val="bg1"/>
                </a:solidFill>
              </a:rPr>
              <a:t>Helping the Sick</a:t>
            </a:r>
          </a:p>
          <a:p>
            <a:pPr marL="285750" indent="-285750">
              <a:buFont typeface="Arial" pitchFamily="34" charset="0"/>
              <a:buChar char="•"/>
            </a:pPr>
            <a:r>
              <a:rPr lang="en-GB" sz="2800" b="1" dirty="0">
                <a:solidFill>
                  <a:schemeClr val="bg1"/>
                </a:solidFill>
              </a:rPr>
              <a:t>Helping in Church</a:t>
            </a:r>
          </a:p>
        </p:txBody>
      </p:sp>
      <p:pic>
        <p:nvPicPr>
          <p:cNvPr id="7" name="Russell_Howards_Good_News_Series_5_Episode_3_Its_not_all_Doom_and_Gloom.mp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943873" y="3212976"/>
            <a:ext cx="5363319" cy="3014512"/>
          </a:xfrm>
          <a:prstGeom prst="rect">
            <a:avLst/>
          </a:prstGeom>
        </p:spPr>
      </p:pic>
    </p:spTree>
    <p:extLst>
      <p:ext uri="{BB962C8B-B14F-4D97-AF65-F5344CB8AC3E}">
        <p14:creationId xmlns:p14="http://schemas.microsoft.com/office/powerpoint/2010/main" val="108782075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vol="80000">
                <p:cTn id="7" fill="hold" display="0">
                  <p:stCondLst>
                    <p:cond delay="indefinite"/>
                  </p:stCondLst>
                </p:cTn>
                <p:tgtEl>
                  <p:spTgt spid="7"/>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980728"/>
            <a:ext cx="9144000" cy="1180728"/>
          </a:xfrm>
          <a:solidFill>
            <a:srgbClr val="0070C0">
              <a:alpha val="71000"/>
            </a:srgbClr>
          </a:solidFill>
        </p:spPr>
        <p:txBody>
          <a:bodyPr/>
          <a:lstStyle/>
          <a:p>
            <a:r>
              <a:rPr lang="en-GB" b="1" dirty="0">
                <a:solidFill>
                  <a:schemeClr val="bg1"/>
                </a:solidFill>
              </a:rPr>
              <a:t>Showing our love for our neighbour is important for </a:t>
            </a:r>
            <a:r>
              <a:rPr lang="en-GB" b="1" dirty="0">
                <a:ln>
                  <a:solidFill>
                    <a:schemeClr val="tx1"/>
                  </a:solidFill>
                </a:ln>
                <a:solidFill>
                  <a:schemeClr val="bg1"/>
                </a:solidFill>
              </a:rPr>
              <a:t>FOUR</a:t>
            </a:r>
            <a:r>
              <a:rPr lang="en-GB" b="1" dirty="0">
                <a:solidFill>
                  <a:schemeClr val="bg1"/>
                </a:solidFill>
              </a:rPr>
              <a:t> reasons</a:t>
            </a:r>
          </a:p>
        </p:txBody>
      </p:sp>
      <p:sp>
        <p:nvSpPr>
          <p:cNvPr id="4" name="Rectangle 3"/>
          <p:cNvSpPr/>
          <p:nvPr/>
        </p:nvSpPr>
        <p:spPr>
          <a:xfrm>
            <a:off x="1524000" y="0"/>
            <a:ext cx="9144000" cy="548680"/>
          </a:xfrm>
          <a:prstGeom prst="rect">
            <a:avLst/>
          </a:prstGeom>
          <a:solidFill>
            <a:srgbClr val="0070C0">
              <a:alpha val="7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Part 4: The Greatest Commandments</a:t>
            </a:r>
          </a:p>
        </p:txBody>
      </p:sp>
      <p:sp>
        <p:nvSpPr>
          <p:cNvPr id="5" name="Oval 4"/>
          <p:cNvSpPr/>
          <p:nvPr/>
        </p:nvSpPr>
        <p:spPr>
          <a:xfrm>
            <a:off x="4404656" y="3429000"/>
            <a:ext cx="2871058" cy="16561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ln>
                  <a:solidFill>
                    <a:schemeClr val="tx1"/>
                  </a:solidFill>
                </a:ln>
              </a:rPr>
              <a:t>LOVE YOUR NEIGHBOUR</a:t>
            </a:r>
          </a:p>
        </p:txBody>
      </p:sp>
      <p:sp>
        <p:nvSpPr>
          <p:cNvPr id="6" name="TextBox 5"/>
          <p:cNvSpPr txBox="1"/>
          <p:nvPr/>
        </p:nvSpPr>
        <p:spPr>
          <a:xfrm>
            <a:off x="7304856" y="2646778"/>
            <a:ext cx="2808312" cy="646331"/>
          </a:xfrm>
          <a:prstGeom prst="rect">
            <a:avLst/>
          </a:prstGeom>
          <a:solidFill>
            <a:srgbClr val="0070C0">
              <a:alpha val="71000"/>
            </a:srgbClr>
          </a:solidFill>
        </p:spPr>
        <p:txBody>
          <a:bodyPr wrap="square" rtlCol="0">
            <a:spAutoFit/>
          </a:bodyPr>
          <a:lstStyle/>
          <a:p>
            <a:r>
              <a:rPr lang="en-GB" b="1" dirty="0">
                <a:solidFill>
                  <a:schemeClr val="bg1"/>
                </a:solidFill>
              </a:rPr>
              <a:t>Jesus said it was one of the greatest commandments</a:t>
            </a:r>
          </a:p>
        </p:txBody>
      </p:sp>
      <p:sp>
        <p:nvSpPr>
          <p:cNvPr id="7" name="TextBox 6"/>
          <p:cNvSpPr txBox="1"/>
          <p:nvPr/>
        </p:nvSpPr>
        <p:spPr>
          <a:xfrm>
            <a:off x="7464083" y="5102264"/>
            <a:ext cx="2808312" cy="923330"/>
          </a:xfrm>
          <a:prstGeom prst="rect">
            <a:avLst/>
          </a:prstGeom>
          <a:solidFill>
            <a:srgbClr val="0070C0">
              <a:alpha val="71000"/>
            </a:srgbClr>
          </a:solidFill>
        </p:spPr>
        <p:txBody>
          <a:bodyPr wrap="square" rtlCol="0">
            <a:spAutoFit/>
          </a:bodyPr>
          <a:lstStyle/>
          <a:p>
            <a:r>
              <a:rPr lang="en-GB" b="1" dirty="0">
                <a:solidFill>
                  <a:schemeClr val="bg1"/>
                </a:solidFill>
              </a:rPr>
              <a:t>It is necessary to achieve eternal life and go to heaven</a:t>
            </a:r>
          </a:p>
        </p:txBody>
      </p:sp>
      <p:sp>
        <p:nvSpPr>
          <p:cNvPr id="8" name="TextBox 7"/>
          <p:cNvSpPr txBox="1"/>
          <p:nvPr/>
        </p:nvSpPr>
        <p:spPr>
          <a:xfrm>
            <a:off x="1775520" y="2646777"/>
            <a:ext cx="2808312" cy="923330"/>
          </a:xfrm>
          <a:prstGeom prst="rect">
            <a:avLst/>
          </a:prstGeom>
          <a:solidFill>
            <a:srgbClr val="0070C0">
              <a:alpha val="71000"/>
            </a:srgbClr>
          </a:solidFill>
        </p:spPr>
        <p:txBody>
          <a:bodyPr wrap="square" rtlCol="0">
            <a:spAutoFit/>
          </a:bodyPr>
          <a:lstStyle/>
          <a:p>
            <a:r>
              <a:rPr lang="en-GB" b="1" dirty="0">
                <a:solidFill>
                  <a:schemeClr val="bg1"/>
                </a:solidFill>
              </a:rPr>
              <a:t>By loving others we are able to show our love for God</a:t>
            </a:r>
          </a:p>
        </p:txBody>
      </p:sp>
      <p:sp>
        <p:nvSpPr>
          <p:cNvPr id="9" name="TextBox 8"/>
          <p:cNvSpPr txBox="1"/>
          <p:nvPr/>
        </p:nvSpPr>
        <p:spPr>
          <a:xfrm>
            <a:off x="1779508" y="5085185"/>
            <a:ext cx="2808312" cy="1200329"/>
          </a:xfrm>
          <a:prstGeom prst="rect">
            <a:avLst/>
          </a:prstGeom>
          <a:solidFill>
            <a:srgbClr val="0070C0">
              <a:alpha val="71000"/>
            </a:srgbClr>
          </a:solidFill>
        </p:spPr>
        <p:txBody>
          <a:bodyPr wrap="square" rtlCol="0">
            <a:spAutoFit/>
          </a:bodyPr>
          <a:lstStyle/>
          <a:p>
            <a:r>
              <a:rPr lang="en-GB" b="1" dirty="0">
                <a:solidFill>
                  <a:schemeClr val="bg1"/>
                </a:solidFill>
              </a:rPr>
              <a:t>By loving our neighbour we are modelling ourselves on Jesus ad continuing the work of the apostles today</a:t>
            </a:r>
          </a:p>
        </p:txBody>
      </p:sp>
      <p:cxnSp>
        <p:nvCxnSpPr>
          <p:cNvPr id="11" name="Straight Connector 10"/>
          <p:cNvCxnSpPr>
            <a:stCxn id="5" idx="7"/>
            <a:endCxn id="6" idx="1"/>
          </p:cNvCxnSpPr>
          <p:nvPr/>
        </p:nvCxnSpPr>
        <p:spPr>
          <a:xfrm flipV="1">
            <a:off x="6855258" y="2969943"/>
            <a:ext cx="449599" cy="7016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a:stCxn id="5" idx="5"/>
            <a:endCxn id="7" idx="1"/>
          </p:cNvCxnSpPr>
          <p:nvPr/>
        </p:nvCxnSpPr>
        <p:spPr>
          <a:xfrm>
            <a:off x="6855257" y="4842641"/>
            <a:ext cx="608826" cy="7212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a:stCxn id="5" idx="3"/>
            <a:endCxn id="9" idx="0"/>
          </p:cNvCxnSpPr>
          <p:nvPr/>
        </p:nvCxnSpPr>
        <p:spPr>
          <a:xfrm flipH="1">
            <a:off x="3183665" y="4842642"/>
            <a:ext cx="1641449" cy="24254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a:stCxn id="5" idx="1"/>
            <a:endCxn id="8" idx="3"/>
          </p:cNvCxnSpPr>
          <p:nvPr/>
        </p:nvCxnSpPr>
        <p:spPr>
          <a:xfrm flipH="1" flipV="1">
            <a:off x="4583833" y="3108443"/>
            <a:ext cx="241281" cy="56310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010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2182E4F-5233-4233-9245-B9DAA388DFA7}"/>
              </a:ext>
            </a:extLst>
          </p:cNvPr>
          <p:cNvSpPr/>
          <p:nvPr/>
        </p:nvSpPr>
        <p:spPr>
          <a:xfrm>
            <a:off x="768626" y="335845"/>
            <a:ext cx="9064487" cy="6186309"/>
          </a:xfrm>
          <a:prstGeom prst="rect">
            <a:avLst/>
          </a:prstGeom>
          <a:solidFill>
            <a:srgbClr val="00B0F0"/>
          </a:solidFill>
        </p:spPr>
        <p:txBody>
          <a:bodyPr wrap="square">
            <a:spAutoFit/>
          </a:bodyPr>
          <a:lstStyle/>
          <a:p>
            <a:r>
              <a:rPr lang="en-GB" dirty="0">
                <a:latin typeface="Segoe UI" panose="020B0502040204020203" pitchFamily="34" charset="0"/>
              </a:rPr>
              <a:t>We believe there is only one way to the Father (God) through believing in Jesus himself. He is the way, the truth and the life, so those who believe in him will not perish but have eternal life (meaning they will go to heaven)</a:t>
            </a:r>
            <a:br>
              <a:rPr lang="en-GB" dirty="0">
                <a:latin typeface="Segoe UI" panose="020B0502040204020203" pitchFamily="34" charset="0"/>
              </a:rPr>
            </a:br>
            <a:br>
              <a:rPr lang="en-GB" dirty="0">
                <a:latin typeface="Segoe UI" panose="020B0502040204020203" pitchFamily="34" charset="0"/>
              </a:rPr>
            </a:br>
            <a:r>
              <a:rPr lang="en-GB" dirty="0">
                <a:latin typeface="Segoe UI" panose="020B0502040204020203" pitchFamily="34" charset="0"/>
              </a:rPr>
              <a:t>Jesus said </a:t>
            </a:r>
            <a:br>
              <a:rPr lang="en-GB" dirty="0">
                <a:latin typeface="Segoe UI" panose="020B0502040204020203" pitchFamily="34" charset="0"/>
              </a:rPr>
            </a:br>
            <a:br>
              <a:rPr lang="en-GB" dirty="0">
                <a:latin typeface="Segoe UI" panose="020B0502040204020203" pitchFamily="34" charset="0"/>
              </a:rPr>
            </a:br>
            <a:r>
              <a:rPr lang="en-GB" dirty="0">
                <a:latin typeface="Segoe UI" panose="020B0502040204020203" pitchFamily="34" charset="0"/>
              </a:rPr>
              <a:t>“For God loved the world so much that he gave his only Son, so that everyone who believes in him may not die but have eternal life.”</a:t>
            </a:r>
            <a:br>
              <a:rPr lang="en-GB" dirty="0">
                <a:latin typeface="Segoe UI" panose="020B0502040204020203" pitchFamily="34" charset="0"/>
              </a:rPr>
            </a:br>
            <a:r>
              <a:rPr lang="en-GB" dirty="0">
                <a:latin typeface="Segoe UI" panose="020B0502040204020203" pitchFamily="34" charset="0"/>
              </a:rPr>
              <a:t>‭‭John‬ ‭3:16‬ ‭GNB‬‬</a:t>
            </a:r>
            <a:br>
              <a:rPr lang="en-GB" dirty="0">
                <a:latin typeface="Segoe UI" panose="020B0502040204020203" pitchFamily="34" charset="0"/>
              </a:rPr>
            </a:br>
            <a:br>
              <a:rPr lang="en-GB" dirty="0">
                <a:latin typeface="Segoe UI" panose="020B0502040204020203" pitchFamily="34" charset="0"/>
              </a:rPr>
            </a:br>
            <a:r>
              <a:rPr lang="en-GB" dirty="0">
                <a:latin typeface="Segoe UI" panose="020B0502040204020203" pitchFamily="34" charset="0"/>
              </a:rPr>
              <a:t>This is a conversation Jesus had with his disciples when he resurrected.</a:t>
            </a:r>
            <a:br>
              <a:rPr lang="en-GB" dirty="0">
                <a:latin typeface="Segoe UI" panose="020B0502040204020203" pitchFamily="34" charset="0"/>
              </a:rPr>
            </a:br>
            <a:br>
              <a:rPr lang="en-GB" dirty="0">
                <a:latin typeface="Segoe UI" panose="020B0502040204020203" pitchFamily="34" charset="0"/>
              </a:rPr>
            </a:br>
            <a:r>
              <a:rPr lang="en-GB" dirty="0">
                <a:latin typeface="Segoe UI" panose="020B0502040204020203" pitchFamily="34" charset="0"/>
              </a:rPr>
              <a:t>““Do not be worried and upset,” Jesus told them. “Believe in God and believe also in me.</a:t>
            </a:r>
            <a:br>
              <a:rPr lang="en-GB" dirty="0">
                <a:latin typeface="Segoe UI" panose="020B0502040204020203" pitchFamily="34" charset="0"/>
              </a:rPr>
            </a:br>
            <a:r>
              <a:rPr lang="en-GB" dirty="0">
                <a:latin typeface="Segoe UI" panose="020B0502040204020203" pitchFamily="34" charset="0"/>
              </a:rPr>
              <a:t>There are many rooms in my Father's house, and I am going to prepare a place for you. I would not tell you this if it were not so. And after I go and prepare a place for you, I will come back and take you to myself, so that you will be where I am. You know the way that leads to the place where I am going.” Thomas said to him, “Lord, we do not know where you are going; so how can we know the way to get there?” Jesus answered him, “I am the way, the truth, and the life; no one goes to the Father except by me. Now that you have known me,” he said to them, “you will know my Father also, and from now on you do know him and you have seen him.””</a:t>
            </a:r>
            <a:br>
              <a:rPr lang="en-GB" dirty="0">
                <a:latin typeface="Segoe UI" panose="020B0502040204020203" pitchFamily="34" charset="0"/>
              </a:rPr>
            </a:br>
            <a:r>
              <a:rPr lang="en-GB" dirty="0">
                <a:latin typeface="Segoe UI" panose="020B0502040204020203" pitchFamily="34" charset="0"/>
              </a:rPr>
              <a:t>‭‭John‬ ‭14:1-7‬ ‭GNB‬‬</a:t>
            </a:r>
            <a:endParaRPr lang="en-GB" b="0" i="0" dirty="0">
              <a:effectLst/>
              <a:latin typeface="Segoe UI" panose="020B0502040204020203" pitchFamily="34" charset="0"/>
            </a:endParaRPr>
          </a:p>
        </p:txBody>
      </p:sp>
    </p:spTree>
    <p:extLst>
      <p:ext uri="{BB962C8B-B14F-4D97-AF65-F5344CB8AC3E}">
        <p14:creationId xmlns:p14="http://schemas.microsoft.com/office/powerpoint/2010/main" val="40985816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CB8E79A220D594B8231CF6FA453BC50" ma:contentTypeVersion="12" ma:contentTypeDescription="Create a new document." ma:contentTypeScope="" ma:versionID="7377bfd2d4e103b7e909f7eac4e35358">
  <xsd:schema xmlns:xsd="http://www.w3.org/2001/XMLSchema" xmlns:xs="http://www.w3.org/2001/XMLSchema" xmlns:p="http://schemas.microsoft.com/office/2006/metadata/properties" xmlns:ns3="8ef5bc8b-a8f2-4487-97d1-bdf63e689c5c" xmlns:ns4="c3b00f68-1615-42a0-a517-b95e2acc4496" targetNamespace="http://schemas.microsoft.com/office/2006/metadata/properties" ma:root="true" ma:fieldsID="d5b46a7a4b43a6a8de6524093566ac0a" ns3:_="" ns4:_="">
    <xsd:import namespace="8ef5bc8b-a8f2-4487-97d1-bdf63e689c5c"/>
    <xsd:import namespace="c3b00f68-1615-42a0-a517-b95e2acc4496"/>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DateTaken" minOccurs="0"/>
                <xsd:element ref="ns3:MediaServiceOCR"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f5bc8b-a8f2-4487-97d1-bdf63e689c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3" nillable="true" ma:displayName="MediaServiceAutoTags" ma:internalName="MediaServiceAutoTags"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3b00f68-1615-42a0-a517-b95e2acc449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F5091E9-C880-4C87-B971-7FAA1583354A}">
  <ds:schemaRefs>
    <ds:schemaRef ds:uri="8ef5bc8b-a8f2-4487-97d1-bdf63e689c5c"/>
    <ds:schemaRef ds:uri="http://www.w3.org/XML/1998/namespace"/>
    <ds:schemaRef ds:uri="http://schemas.microsoft.com/office/2006/documentManagement/types"/>
    <ds:schemaRef ds:uri="http://purl.org/dc/terms/"/>
    <ds:schemaRef ds:uri="http://purl.org/dc/elements/1.1/"/>
    <ds:schemaRef ds:uri="http://purl.org/dc/dcmitype/"/>
    <ds:schemaRef ds:uri="http://schemas.microsoft.com/office/infopath/2007/PartnerControls"/>
    <ds:schemaRef ds:uri="http://schemas.openxmlformats.org/package/2006/metadata/core-properties"/>
    <ds:schemaRef ds:uri="c3b00f68-1615-42a0-a517-b95e2acc4496"/>
    <ds:schemaRef ds:uri="http://schemas.microsoft.com/office/2006/metadata/properties"/>
  </ds:schemaRefs>
</ds:datastoreItem>
</file>

<file path=customXml/itemProps2.xml><?xml version="1.0" encoding="utf-8"?>
<ds:datastoreItem xmlns:ds="http://schemas.openxmlformats.org/officeDocument/2006/customXml" ds:itemID="{37F369A3-D2B6-45C5-8A83-D4EDE895171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ef5bc8b-a8f2-4487-97d1-bdf63e689c5c"/>
    <ds:schemaRef ds:uri="c3b00f68-1615-42a0-a517-b95e2acc449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07ACA59-605C-47C2-8F47-AB9C1277526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798</TotalTime>
  <Words>1167</Words>
  <Application>Microsoft Office PowerPoint</Application>
  <PresentationFormat>Widescreen</PresentationFormat>
  <Paragraphs>54</Paragraphs>
  <Slides>13</Slides>
  <Notes>0</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Arial</vt:lpstr>
      <vt:lpstr>ArialMT</vt:lpstr>
      <vt:lpstr>Calibri</vt:lpstr>
      <vt:lpstr>Calibri Light</vt:lpstr>
      <vt:lpstr>SassoonCRInfant</vt:lpstr>
      <vt:lpstr>Segoe UI</vt:lpstr>
      <vt:lpstr>Times New Roman</vt:lpstr>
      <vt:lpstr>Office Theme</vt:lpstr>
      <vt:lpstr>PowerPoint Presentation</vt:lpstr>
      <vt:lpstr>PowerPoint Presentation</vt:lpstr>
      <vt:lpstr>PowerPoint Presentation</vt:lpstr>
      <vt:lpstr>Jesus taught that there were TWO greatest commandments of all…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Danielle Dixon</dc:creator>
  <cp:lastModifiedBy>Sophie Groves</cp:lastModifiedBy>
  <cp:revision>34</cp:revision>
  <dcterms:created xsi:type="dcterms:W3CDTF">2020-04-02T15:12:15Z</dcterms:created>
  <dcterms:modified xsi:type="dcterms:W3CDTF">2023-02-28T10:50:53Z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0x0101006CB8E79A220D594B8231CF6FA453BC50</vt:lpwstr>
  </property>
</Properties>
</file>